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notesMasterIdLst>
    <p:notesMasterId r:id="rId18"/>
  </p:notesMasterIdLst>
  <p:sldIdLst>
    <p:sldId id="259" r:id="rId2"/>
    <p:sldId id="258" r:id="rId3"/>
    <p:sldId id="260" r:id="rId4"/>
    <p:sldId id="261" r:id="rId5"/>
    <p:sldId id="262" r:id="rId6"/>
    <p:sldId id="265" r:id="rId7"/>
    <p:sldId id="263" r:id="rId8"/>
    <p:sldId id="292" r:id="rId9"/>
    <p:sldId id="288" r:id="rId10"/>
    <p:sldId id="290" r:id="rId11"/>
    <p:sldId id="274" r:id="rId12"/>
    <p:sldId id="289" r:id="rId13"/>
    <p:sldId id="286" r:id="rId14"/>
    <p:sldId id="287" r:id="rId15"/>
    <p:sldId id="275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848" autoAdjust="0"/>
  </p:normalViewPr>
  <p:slideViewPr>
    <p:cSldViewPr snapToGrid="0">
      <p:cViewPr varScale="1">
        <p:scale>
          <a:sx n="103" d="100"/>
          <a:sy n="103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DATA SCIENCE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MUSIC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2" custLinFactNeighborX="-77" custLinFactNeighborY="226"/>
      <dgm:spPr/>
    </dgm:pt>
    <dgm:pt modelId="{BBA91679-4684-4A04-8AEB-03038C78A75C}" type="pres">
      <dgm:prSet presAssocID="{9C64CC83-643C-4E12-8F97-BC19DC031190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2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2" custLinFactNeighborX="55"/>
      <dgm:spPr/>
    </dgm:pt>
    <dgm:pt modelId="{975C752B-C37A-4BA6-A3AE-2202A141404A}" type="pres">
      <dgm:prSet presAssocID="{EF449C32-A7AE-4099-9E9B-9E2F736A89CE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497461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0" rIns="49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DATA SCIENCE</a:t>
          </a:r>
        </a:p>
      </dsp:txBody>
      <dsp:txXfrm>
        <a:off x="0" y="1485900"/>
        <a:ext cx="4974617" cy="2228850"/>
      </dsp:txXfrm>
    </dsp:sp>
    <dsp:sp modelId="{BBA91679-4684-4A04-8AEB-03038C78A75C}">
      <dsp:nvSpPr>
        <dsp:cNvPr id="0" name=""/>
        <dsp:cNvSpPr/>
      </dsp:nvSpPr>
      <dsp:spPr>
        <a:xfrm>
          <a:off x="3235" y="0"/>
          <a:ext cx="497461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165100" rIns="49138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3235" y="0"/>
        <a:ext cx="4974617" cy="1485900"/>
      </dsp:txXfrm>
    </dsp:sp>
    <dsp:sp modelId="{00AE7F27-0E5D-4AFB-ACD6-B5A19E79EA42}">
      <dsp:nvSpPr>
        <dsp:cNvPr id="0" name=""/>
        <dsp:cNvSpPr/>
      </dsp:nvSpPr>
      <dsp:spPr>
        <a:xfrm>
          <a:off x="5378558" y="0"/>
          <a:ext cx="497461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0" rIns="49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MUSIC</a:t>
          </a:r>
        </a:p>
      </dsp:txBody>
      <dsp:txXfrm>
        <a:off x="5378558" y="1485900"/>
        <a:ext cx="4974617" cy="2228850"/>
      </dsp:txXfrm>
    </dsp:sp>
    <dsp:sp modelId="{975C752B-C37A-4BA6-A3AE-2202A141404A}">
      <dsp:nvSpPr>
        <dsp:cNvPr id="0" name=""/>
        <dsp:cNvSpPr/>
      </dsp:nvSpPr>
      <dsp:spPr>
        <a:xfrm>
          <a:off x="5375822" y="0"/>
          <a:ext cx="497461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165100" rIns="49138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  <a:endParaRPr lang="en-US" sz="6600" kern="1200" dirty="0"/>
        </a:p>
      </dsp:txBody>
      <dsp:txXfrm>
        <a:off x="5375822" y="0"/>
        <a:ext cx="497461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6C24C-A653-4F50-BA66-A15C8A317D9C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8F5EC-577B-4D99-AB88-741BBB31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why we wanted to do this as a project, and a bit to connect our backgrounds and passion in music!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8F5EC-577B-4D99-AB88-741BBB3136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7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210872-428D-449B-8646-BE3B7D789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00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414" y="947956"/>
            <a:ext cx="9440034" cy="1982202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Sample Guys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972" y="3029804"/>
            <a:ext cx="9440034" cy="2708265"/>
          </a:xfrm>
        </p:spPr>
        <p:txBody>
          <a:bodyPr>
            <a:normAutofit fontScale="70000" lnSpcReduction="20000"/>
          </a:bodyPr>
          <a:lstStyle/>
          <a:p>
            <a:r>
              <a:rPr lang="en-US" sz="3100" b="1" dirty="0"/>
              <a:t>Data Analytics with Spotify</a:t>
            </a:r>
          </a:p>
          <a:p>
            <a:r>
              <a:rPr lang="en-US" sz="2800" b="1" dirty="0"/>
              <a:t>By: </a:t>
            </a:r>
          </a:p>
          <a:p>
            <a:r>
              <a:rPr lang="en-US" sz="2800" b="1" dirty="0"/>
              <a:t>Aditya Bhatnagar</a:t>
            </a:r>
          </a:p>
          <a:p>
            <a:r>
              <a:rPr lang="en-US" sz="2800" b="1" dirty="0" err="1"/>
              <a:t>Amisha</a:t>
            </a:r>
            <a:r>
              <a:rPr lang="en-US" sz="2800" b="1" dirty="0"/>
              <a:t> Patel</a:t>
            </a:r>
          </a:p>
          <a:p>
            <a:r>
              <a:rPr lang="en-US" sz="2800" b="1" dirty="0"/>
              <a:t>Andrew C Stoops</a:t>
            </a:r>
          </a:p>
          <a:p>
            <a:r>
              <a:rPr lang="en-US" sz="2800" b="1" dirty="0"/>
              <a:t>Sean Wayland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F698-7249-458B-A7EE-5116A69D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76" y="313576"/>
            <a:ext cx="10353762" cy="125730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60548EB-AED7-485C-A31C-FDF248A55D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070475" y="2535238"/>
            <a:ext cx="20510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FF2E425-F96B-4615-AC43-296F03B8A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6" y="1698785"/>
            <a:ext cx="4966832" cy="391249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74D08D0-C35F-4E8A-87BF-332CB55E1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94" y="1822074"/>
            <a:ext cx="4903317" cy="39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F698-7249-458B-A7EE-5116A69D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76" y="313576"/>
            <a:ext cx="10353762" cy="125730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60548EB-AED7-485C-A31C-FDF248A55D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070475" y="2535238"/>
            <a:ext cx="20510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E3319-766C-49CF-9605-B6C382221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06" y="1930369"/>
            <a:ext cx="4966832" cy="3912491"/>
          </a:xfrm>
          <a:prstGeom prst="rect">
            <a:avLst/>
          </a:prstGeom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E1B4A03-1C05-4CB3-9575-D9F11D58F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6" y="1930368"/>
            <a:ext cx="4941426" cy="39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07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F698-7249-458B-A7EE-5116A69D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76" y="313576"/>
            <a:ext cx="10353762" cy="125730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60548EB-AED7-485C-A31C-FDF248A55D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070475" y="2535238"/>
            <a:ext cx="20510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775C9A-3176-462E-96BA-7AF2F4E91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7" y="1760431"/>
            <a:ext cx="4903317" cy="391249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048293-69CD-47C6-9FFB-78808C198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16" y="1693907"/>
            <a:ext cx="4903317" cy="39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F698-7249-458B-A7EE-5116A69D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76" y="313576"/>
            <a:ext cx="10353762" cy="125730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60548EB-AED7-485C-A31C-FDF248A55D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070475" y="2535238"/>
            <a:ext cx="20510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20C4888-E50B-40FF-941C-2D0EB132B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9882"/>
            <a:ext cx="4928723" cy="3912491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722507-8CDA-4536-9E2C-CC1D6846F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9" y="1739882"/>
            <a:ext cx="4903317" cy="39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F698-7249-458B-A7EE-5116A69D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76" y="313576"/>
            <a:ext cx="10353762" cy="125730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60548EB-AED7-485C-A31C-FDF248A55D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070475" y="2535238"/>
            <a:ext cx="20510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3AA0B93-6ED3-456D-87E2-DDB4D62D0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5" y="1570876"/>
            <a:ext cx="4966832" cy="391249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E89E781-B08A-4417-AB09-C3169B1AD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18" y="1570876"/>
            <a:ext cx="4916020" cy="39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3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F698-7249-458B-A7EE-5116A69D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76" y="313576"/>
            <a:ext cx="10353762" cy="125730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60548EB-AED7-485C-A31C-FDF248A55D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070475" y="2535238"/>
            <a:ext cx="20510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77643-FEC6-47D8-91CE-5AFD22D8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88" y="2035160"/>
            <a:ext cx="5741606" cy="3143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2E814-3E0A-420F-BC27-D4134BFA9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6" y="1902752"/>
            <a:ext cx="5066353" cy="340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0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C8F5-CB37-47D6-945A-A57A1B4C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C3594-D1EA-40DE-8220-0D5A801BA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song attributes are consistent across the years.</a:t>
            </a:r>
          </a:p>
          <a:p>
            <a:r>
              <a:rPr lang="en-US" dirty="0">
                <a:solidFill>
                  <a:srgbClr val="FF0000"/>
                </a:solidFill>
              </a:rPr>
              <a:t>The null hypothesis stated that Top 100 neither </a:t>
            </a:r>
          </a:p>
          <a:p>
            <a:r>
              <a:rPr lang="en-US" dirty="0"/>
              <a:t>‘Loudness’ in overall music has increased manifolds over the years. </a:t>
            </a:r>
          </a:p>
          <a:p>
            <a:r>
              <a:rPr lang="en-US" dirty="0"/>
              <a:t>Song characteristics loosely defined by Spotify around machine learning algorithms. </a:t>
            </a:r>
          </a:p>
          <a:p>
            <a:r>
              <a:rPr lang="en-US" dirty="0"/>
              <a:t>There are factors that can not be quantified mathematically that govern a song’s overall success. </a:t>
            </a:r>
          </a:p>
          <a:p>
            <a:r>
              <a:rPr lang="en-US" dirty="0"/>
              <a:t>People are not predictable, statistical significance does always direct us towards causality. </a:t>
            </a:r>
          </a:p>
        </p:txBody>
      </p:sp>
    </p:spTree>
    <p:extLst>
      <p:ext uri="{BB962C8B-B14F-4D97-AF65-F5344CB8AC3E}">
        <p14:creationId xmlns:p14="http://schemas.microsoft.com/office/powerpoint/2010/main" val="310217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What drives the Sample Guys?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61829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B233-A617-4EA7-829C-E23F19DA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D8AA3-9FE6-4713-85DF-CF3377D2B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4055902"/>
          </a:xfrm>
        </p:spPr>
        <p:txBody>
          <a:bodyPr>
            <a:normAutofit/>
          </a:bodyPr>
          <a:lstStyle/>
          <a:p>
            <a:r>
              <a:rPr lang="en-US" dirty="0"/>
              <a:t>What song attributes make it a hit? </a:t>
            </a:r>
          </a:p>
          <a:p>
            <a:r>
              <a:rPr lang="en-US" dirty="0"/>
              <a:t>Use Spotify’s API to extract, analyze and understand music from a mathematical standpoint.</a:t>
            </a:r>
          </a:p>
          <a:p>
            <a:r>
              <a:rPr lang="en-US" dirty="0"/>
              <a:t>How song attributes have changed over time? </a:t>
            </a:r>
          </a:p>
          <a:p>
            <a:r>
              <a:rPr lang="en-US" dirty="0"/>
              <a:t>Are attributes of a song correlated with each other as well as economic factors like unemployment?</a:t>
            </a:r>
          </a:p>
          <a:p>
            <a:r>
              <a:rPr lang="en-US" dirty="0"/>
              <a:t>Understand trends in ‘hit’ songs based on data extracted from Spotify’s API </a:t>
            </a:r>
          </a:p>
          <a:p>
            <a:r>
              <a:rPr lang="en-US" dirty="0"/>
              <a:t>How different is a ‘hit song’ from a ‘random song’?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2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9162-BBE4-43BE-86F9-7E99608D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A1B3-4EA2-4BE5-AFEE-B6FFCBA37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78462"/>
          </a:xfrm>
        </p:spPr>
        <p:txBody>
          <a:bodyPr>
            <a:normAutofit/>
          </a:bodyPr>
          <a:lstStyle/>
          <a:p>
            <a:r>
              <a:rPr lang="en-US" dirty="0"/>
              <a:t>Spotify provides a robust collection of songs across various genres and heavily utilizes analytics to provide its users with a personalized music experience. </a:t>
            </a:r>
          </a:p>
          <a:p>
            <a:r>
              <a:rPr lang="en-US" dirty="0"/>
              <a:t>We used Spotify’s API to extract all the songs in top 100 billboard playlists from years 1975-84 and 2000-2009.</a:t>
            </a:r>
          </a:p>
          <a:p>
            <a:r>
              <a:rPr lang="en-US" dirty="0"/>
              <a:t>Used Bureau of Labor Standards (BLS) for unemployment data from 1975-84 and 2000-2009.</a:t>
            </a:r>
          </a:p>
        </p:txBody>
      </p:sp>
    </p:spTree>
    <p:extLst>
      <p:ext uri="{BB962C8B-B14F-4D97-AF65-F5344CB8AC3E}">
        <p14:creationId xmlns:p14="http://schemas.microsoft.com/office/powerpoint/2010/main" val="183661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E13E-3EC7-4561-8845-60E0C198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15421-5ACE-4B6B-8E00-336B2800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Challenges: </a:t>
            </a:r>
          </a:p>
          <a:p>
            <a:r>
              <a:rPr lang="en-US" dirty="0"/>
              <a:t>Spotify’s token system</a:t>
            </a:r>
          </a:p>
          <a:p>
            <a:r>
              <a:rPr lang="en-US" dirty="0"/>
              <a:t>Size of data</a:t>
            </a:r>
          </a:p>
          <a:p>
            <a:r>
              <a:rPr lang="en-US" dirty="0"/>
              <a:t>Maintaining Data</a:t>
            </a:r>
          </a:p>
          <a:p>
            <a:r>
              <a:rPr lang="en-US" dirty="0"/>
              <a:t>Statistical Significance of Data (paired T-test)</a:t>
            </a:r>
          </a:p>
          <a:p>
            <a:r>
              <a:rPr lang="en-US" dirty="0"/>
              <a:t>Defining and Extracting ‘Random’ song</a:t>
            </a:r>
          </a:p>
          <a:p>
            <a:r>
              <a:rPr lang="en-US" dirty="0"/>
              <a:t>Time constraint</a:t>
            </a:r>
          </a:p>
        </p:txBody>
      </p:sp>
    </p:spTree>
    <p:extLst>
      <p:ext uri="{BB962C8B-B14F-4D97-AF65-F5344CB8AC3E}">
        <p14:creationId xmlns:p14="http://schemas.microsoft.com/office/powerpoint/2010/main" val="57898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998B-CBAD-4FD5-9140-B0A0256DB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47263"/>
            <a:ext cx="10353762" cy="561654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84429A-6FFA-492D-9054-5EBAE40050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7112"/>
              </p:ext>
            </p:extLst>
          </p:nvPr>
        </p:nvGraphicFramePr>
        <p:xfrm>
          <a:off x="645488" y="947393"/>
          <a:ext cx="10901024" cy="5374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993">
                  <a:extLst>
                    <a:ext uri="{9D8B030D-6E8A-4147-A177-3AD203B41FA5}">
                      <a16:colId xmlns:a16="http://schemas.microsoft.com/office/drawing/2014/main" val="12478604"/>
                    </a:ext>
                  </a:extLst>
                </a:gridCol>
                <a:gridCol w="9370031">
                  <a:extLst>
                    <a:ext uri="{9D8B030D-6E8A-4147-A177-3AD203B41FA5}">
                      <a16:colId xmlns:a16="http://schemas.microsoft.com/office/drawing/2014/main" val="55018997"/>
                    </a:ext>
                  </a:extLst>
                </a:gridCol>
              </a:tblGrid>
              <a:tr h="6257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 Characteristic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740601"/>
                  </a:ext>
                </a:extLst>
              </a:tr>
              <a:tr h="6257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Danceability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Danceability describes how suitable a track is for dancing based on a combination of musical elements including tempo, rhythm, stability, beat strength, and overall regularity.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588821"/>
                  </a:ext>
                </a:extLst>
              </a:tr>
              <a:tr h="62570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Acousticness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 that solely or primarily uses instruments that produce sound through acoustic means, as opposed to electric or electronic means.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13691"/>
                  </a:ext>
                </a:extLst>
              </a:tr>
              <a:tr h="62570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Loudness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Loudness is the quality of a sound that is the primary </a:t>
                      </a:r>
                    </a:p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psychological correlate of physical strength (amplitude)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960132"/>
                  </a:ext>
                </a:extLst>
              </a:tr>
              <a:tr h="362511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Detects the presence of an audience in the recording.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294280"/>
                  </a:ext>
                </a:extLst>
              </a:tr>
              <a:tr h="62570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Represents a perceptual measure of intensity and activity. Perceptual features contributing to this attribute include dynamic range, perceived loudness, timbre, onset rate, and general entropy.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509523"/>
                  </a:ext>
                </a:extLst>
              </a:tr>
              <a:tr h="893862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musical positiveness conveyed by a track. Tracks with high valence sound more positive (e.g. happy, cheerful, euphoric), while tracks with low valence sound more negative (e.g. sad, depressed, angry)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47199"/>
                  </a:ext>
                </a:extLst>
              </a:tr>
              <a:tr h="893862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 is the speed or pace of a given piece and derives directly from the average beat 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370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997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F698-7249-458B-A7EE-5116A69D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76" y="313576"/>
            <a:ext cx="10353762" cy="125730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60548EB-AED7-485C-A31C-FDF248A55D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070475" y="2535238"/>
            <a:ext cx="20510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31EB9-AF29-456F-9C43-D7E2112D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30" y="1504962"/>
            <a:ext cx="5494053" cy="503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F698-7249-458B-A7EE-5116A69D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76" y="313576"/>
            <a:ext cx="10353762" cy="125730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60548EB-AED7-485C-A31C-FDF248A55D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070475" y="2535238"/>
            <a:ext cx="20510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7172D-24F8-4EF3-9830-26028557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49" y="1390650"/>
            <a:ext cx="9314898" cy="502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0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F698-7249-458B-A7EE-5116A69D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76" y="313576"/>
            <a:ext cx="10353762" cy="125730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60548EB-AED7-485C-A31C-FDF248A55D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070475" y="2535238"/>
            <a:ext cx="20510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D6C2F51-9A1B-4A7D-9FAC-659D33148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09" y="1511282"/>
            <a:ext cx="5030346" cy="391249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64B3DD6-B676-4491-B29D-754BF81EF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04" y="1511282"/>
            <a:ext cx="4979534" cy="39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69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{BAD185C3-F81D-4F44-B5DA-29403F585281}tf12214701</Template>
  <TotalTime>0</TotalTime>
  <Words>489</Words>
  <Application>Microsoft Office PowerPoint</Application>
  <PresentationFormat>Widescreen</PresentationFormat>
  <Paragraphs>67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Goudy Old Style</vt:lpstr>
      <vt:lpstr>Wingdings 2</vt:lpstr>
      <vt:lpstr>SlateVTI</vt:lpstr>
      <vt:lpstr>Sample Guys</vt:lpstr>
      <vt:lpstr>What drives the Sample Guys?</vt:lpstr>
      <vt:lpstr>Goal</vt:lpstr>
      <vt:lpstr>Data Sources</vt:lpstr>
      <vt:lpstr>Exploring Data</vt:lpstr>
      <vt:lpstr>Definitions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2020-03-21T01:12:21Z</dcterms:created>
  <dcterms:modified xsi:type="dcterms:W3CDTF">2020-03-21T03:27:36Z</dcterms:modified>
</cp:coreProperties>
</file>